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73" r:id="rId8"/>
    <p:sldId id="274" r:id="rId9"/>
    <p:sldId id="275" r:id="rId10"/>
    <p:sldId id="276" r:id="rId11"/>
    <p:sldId id="261" r:id="rId12"/>
    <p:sldId id="262" r:id="rId13"/>
    <p:sldId id="268" r:id="rId14"/>
    <p:sldId id="269" r:id="rId15"/>
    <p:sldId id="270" r:id="rId16"/>
    <p:sldId id="266" r:id="rId17"/>
    <p:sldId id="264" r:id="rId18"/>
    <p:sldId id="265" r:id="rId19"/>
    <p:sldId id="267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570" y="-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E231749-E53C-41AA-AE73-2F323F52F64C}" type="datetimeFigureOut">
              <a:rPr lang="en-US" smtClean="0"/>
              <a:pPr/>
              <a:t>9/22/2009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C4A091-CEEF-4E3B-988A-FEA3861590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31749-E53C-41AA-AE73-2F323F52F64C}" type="datetimeFigureOut">
              <a:rPr lang="en-US" smtClean="0"/>
              <a:pPr/>
              <a:t>9/22/2009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A091-CEEF-4E3B-988A-FEA3861590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E231749-E53C-41AA-AE73-2F323F52F64C}" type="datetimeFigureOut">
              <a:rPr lang="en-US" smtClean="0"/>
              <a:pPr/>
              <a:t>9/22/2009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C4A091-CEEF-4E3B-988A-FEA3861590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31749-E53C-41AA-AE73-2F323F52F64C}" type="datetimeFigureOut">
              <a:rPr lang="en-US" smtClean="0"/>
              <a:pPr/>
              <a:t>9/22/2009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A091-CEEF-4E3B-988A-FEA3861590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231749-E53C-41AA-AE73-2F323F52F64C}" type="datetimeFigureOut">
              <a:rPr lang="en-US" smtClean="0"/>
              <a:pPr/>
              <a:t>9/22/2009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4C4A091-CEEF-4E3B-988A-FEA3861590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31749-E53C-41AA-AE73-2F323F52F64C}" type="datetimeFigureOut">
              <a:rPr lang="en-US" smtClean="0"/>
              <a:pPr/>
              <a:t>9/22/2009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A091-CEEF-4E3B-988A-FEA3861590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31749-E53C-41AA-AE73-2F323F52F64C}" type="datetimeFigureOut">
              <a:rPr lang="en-US" smtClean="0"/>
              <a:pPr/>
              <a:t>9/22/2009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A091-CEEF-4E3B-988A-FEA3861590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31749-E53C-41AA-AE73-2F323F52F64C}" type="datetimeFigureOut">
              <a:rPr lang="en-US" smtClean="0"/>
              <a:pPr/>
              <a:t>9/22/2009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A091-CEEF-4E3B-988A-FEA3861590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231749-E53C-41AA-AE73-2F323F52F64C}" type="datetimeFigureOut">
              <a:rPr lang="en-US" smtClean="0"/>
              <a:pPr/>
              <a:t>9/22/2009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A091-CEEF-4E3B-988A-FEA3861590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31749-E53C-41AA-AE73-2F323F52F64C}" type="datetimeFigureOut">
              <a:rPr lang="en-US" smtClean="0"/>
              <a:pPr/>
              <a:t>9/22/2009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A091-CEEF-4E3B-988A-FEA3861590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31749-E53C-41AA-AE73-2F323F52F64C}" type="datetimeFigureOut">
              <a:rPr lang="en-US" smtClean="0"/>
              <a:pPr/>
              <a:t>9/22/2009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4A091-CEEF-4E3B-988A-FEA3861590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E231749-E53C-41AA-AE73-2F323F52F64C}" type="datetimeFigureOut">
              <a:rPr lang="en-US" smtClean="0"/>
              <a:pPr/>
              <a:t>9/22/2009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C4A091-CEEF-4E3B-988A-FEA3861590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ardocarrillophd.com/" TargetMode="External"/><Relationship Id="rId2" Type="http://schemas.openxmlformats.org/officeDocument/2006/relationships/hyperlink" Target="mailto:rcarrillo03@comcast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ionalcompadresnetwork.com/" TargetMode="External"/><Relationship Id="rId4" Type="http://schemas.openxmlformats.org/officeDocument/2006/relationships/hyperlink" Target="http://www.dvalianza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Practice with Military Families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Ricardo Carrillo, PhD</a:t>
            </a:r>
          </a:p>
          <a:p>
            <a:r>
              <a:rPr lang="en-US" dirty="0" smtClean="0"/>
              <a:t>Professional Forensic and Trauma specialized private practice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STABLIZATION , NORMAIIZATION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 occurring disorders and conditions</a:t>
            </a:r>
          </a:p>
          <a:p>
            <a:r>
              <a:rPr lang="en-US" dirty="0" smtClean="0"/>
              <a:t>Comprehensive diagnostic evaluation: Wilson;</a:t>
            </a:r>
          </a:p>
          <a:p>
            <a:r>
              <a:rPr lang="en-US" dirty="0" smtClean="0"/>
              <a:t>Spect studies or other brain imaging procedures.</a:t>
            </a:r>
          </a:p>
          <a:p>
            <a:r>
              <a:rPr lang="en-US" dirty="0" smtClean="0"/>
              <a:t>Trauma informed psycho education: seeking safety, beyond trauma, </a:t>
            </a:r>
          </a:p>
          <a:p>
            <a:r>
              <a:rPr lang="en-US" dirty="0" smtClean="0"/>
              <a:t>Chemical dependency recovery: harm reduction</a:t>
            </a:r>
          </a:p>
          <a:p>
            <a:r>
              <a:rPr lang="en-US" dirty="0" smtClean="0"/>
              <a:t>Individual, family, group, and specialized menu driven services.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Tom Vietnam vet </a:t>
            </a:r>
          </a:p>
          <a:p>
            <a:endParaRPr lang="en-US" dirty="0" smtClean="0"/>
          </a:p>
          <a:p>
            <a:r>
              <a:rPr lang="en-US" dirty="0" smtClean="0"/>
              <a:t>Mark (swat), Iraq military police</a:t>
            </a:r>
          </a:p>
          <a:p>
            <a:endParaRPr lang="en-US" dirty="0" smtClean="0"/>
          </a:p>
          <a:p>
            <a:r>
              <a:rPr lang="en-US" dirty="0" smtClean="0"/>
              <a:t>David (mask), father deployed out to sea</a:t>
            </a:r>
          </a:p>
          <a:p>
            <a:endParaRPr lang="en-US" dirty="0" smtClean="0"/>
          </a:p>
          <a:p>
            <a:r>
              <a:rPr lang="en-US" dirty="0" smtClean="0"/>
              <a:t>Marcie, on ship, concerned about abandonment issues with daughter whom is at the CDC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56 yr old Chicano </a:t>
            </a:r>
          </a:p>
          <a:p>
            <a:r>
              <a:rPr lang="en-US" dirty="0" smtClean="0"/>
              <a:t>Porterville </a:t>
            </a:r>
          </a:p>
          <a:p>
            <a:r>
              <a:rPr lang="en-US" dirty="0" smtClean="0"/>
              <a:t>Vietnam Vet</a:t>
            </a:r>
          </a:p>
          <a:p>
            <a:r>
              <a:rPr lang="en-US" dirty="0" smtClean="0"/>
              <a:t>Three failed marriages</a:t>
            </a:r>
          </a:p>
          <a:p>
            <a:r>
              <a:rPr lang="en-US" dirty="0" smtClean="0"/>
              <a:t>Acute chronic PTSD</a:t>
            </a:r>
          </a:p>
          <a:p>
            <a:r>
              <a:rPr lang="en-US" dirty="0" smtClean="0"/>
              <a:t>Survivor Guilt prevalent</a:t>
            </a:r>
          </a:p>
          <a:p>
            <a:r>
              <a:rPr lang="en-US" dirty="0" err="1" smtClean="0"/>
              <a:t>Psychoeducation</a:t>
            </a:r>
            <a:endParaRPr lang="en-US" dirty="0" smtClean="0"/>
          </a:p>
          <a:p>
            <a:r>
              <a:rPr lang="en-US" dirty="0" smtClean="0"/>
              <a:t>EMDR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36 yr old Caucasian male</a:t>
            </a:r>
          </a:p>
          <a:p>
            <a:r>
              <a:rPr lang="en-US" dirty="0" smtClean="0"/>
              <a:t>Iraq &amp; Afghanistan vet</a:t>
            </a:r>
          </a:p>
          <a:p>
            <a:r>
              <a:rPr lang="en-US" dirty="0" smtClean="0"/>
              <a:t>Special forces</a:t>
            </a:r>
          </a:p>
          <a:p>
            <a:r>
              <a:rPr lang="en-US" dirty="0" smtClean="0"/>
              <a:t>Currently employed as deputy sheriff</a:t>
            </a:r>
          </a:p>
          <a:p>
            <a:r>
              <a:rPr lang="en-US" dirty="0" smtClean="0"/>
              <a:t>SWAT team, gang specialist</a:t>
            </a:r>
          </a:p>
          <a:p>
            <a:r>
              <a:rPr lang="en-US" dirty="0" smtClean="0"/>
              <a:t>Acute PTSD symptoms: nightmares</a:t>
            </a:r>
          </a:p>
          <a:p>
            <a:r>
              <a:rPr lang="en-US" dirty="0" smtClean="0"/>
              <a:t>Disassociations</a:t>
            </a:r>
          </a:p>
          <a:p>
            <a:r>
              <a:rPr lang="en-US" dirty="0" smtClean="0"/>
              <a:t>Hyper aroused nervous system</a:t>
            </a:r>
          </a:p>
          <a:p>
            <a:r>
              <a:rPr lang="en-US" dirty="0" smtClean="0"/>
              <a:t>Acute and chronic alcoholism</a:t>
            </a:r>
          </a:p>
          <a:p>
            <a:r>
              <a:rPr lang="en-US" dirty="0" smtClean="0"/>
              <a:t>Cannot view himself as an addict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year old Caucasian male</a:t>
            </a:r>
          </a:p>
          <a:p>
            <a:r>
              <a:rPr lang="en-US" dirty="0" smtClean="0"/>
              <a:t>Father navy chief petty officer</a:t>
            </a:r>
          </a:p>
          <a:p>
            <a:r>
              <a:rPr lang="en-US" dirty="0" smtClean="0"/>
              <a:t>Deployed for six months</a:t>
            </a:r>
          </a:p>
          <a:p>
            <a:r>
              <a:rPr lang="en-US" dirty="0" smtClean="0"/>
              <a:t>ADHD</a:t>
            </a:r>
          </a:p>
          <a:p>
            <a:r>
              <a:rPr lang="en-US" dirty="0" smtClean="0"/>
              <a:t>Addreral</a:t>
            </a:r>
          </a:p>
          <a:p>
            <a:r>
              <a:rPr lang="en-US" dirty="0" smtClean="0"/>
              <a:t>Elder brother, abusive</a:t>
            </a:r>
          </a:p>
          <a:p>
            <a:r>
              <a:rPr lang="en-US" dirty="0" smtClean="0"/>
              <a:t>Mother, distracted and attachment impaired</a:t>
            </a:r>
          </a:p>
          <a:p>
            <a:r>
              <a:rPr lang="en-US" dirty="0" smtClean="0"/>
              <a:t>Alone with disorganized attachment</a:t>
            </a:r>
          </a:p>
          <a:p>
            <a:r>
              <a:rPr lang="en-US" dirty="0" smtClean="0"/>
              <a:t>Desperately in need of services</a:t>
            </a:r>
          </a:p>
          <a:p>
            <a:r>
              <a:rPr lang="en-US" dirty="0" smtClean="0"/>
              <a:t>Parents in denial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David’s Mask</a:t>
            </a:r>
            <a:endParaRPr lang="en-US" dirty="0"/>
          </a:p>
        </p:txBody>
      </p:sp>
      <p:pic>
        <p:nvPicPr>
          <p:cNvPr id="4" name="Content Placeholder 3" descr="before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Children’s mascaras</a:t>
            </a:r>
            <a:endParaRPr lang="en-US" dirty="0"/>
          </a:p>
        </p:txBody>
      </p:sp>
      <p:pic>
        <p:nvPicPr>
          <p:cNvPr id="4" name="Content Placeholder 3" descr="before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efore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efore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Getting Paid 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Net</a:t>
            </a:r>
          </a:p>
          <a:p>
            <a:endParaRPr lang="en-US" dirty="0" smtClean="0"/>
          </a:p>
          <a:p>
            <a:r>
              <a:rPr lang="en-US" dirty="0" smtClean="0"/>
              <a:t>Medicare,</a:t>
            </a:r>
          </a:p>
          <a:p>
            <a:endParaRPr lang="en-US" dirty="0" smtClean="0"/>
          </a:p>
          <a:p>
            <a:r>
              <a:rPr lang="en-US" dirty="0" smtClean="0"/>
              <a:t> Medicaid, </a:t>
            </a:r>
          </a:p>
          <a:p>
            <a:endParaRPr lang="en-US" dirty="0" smtClean="0"/>
          </a:p>
          <a:p>
            <a:r>
              <a:rPr lang="en-US" dirty="0" smtClean="0"/>
              <a:t>Tricare</a:t>
            </a:r>
          </a:p>
          <a:p>
            <a:endParaRPr lang="en-US" dirty="0" smtClean="0"/>
          </a:p>
          <a:p>
            <a:r>
              <a:rPr lang="en-US" dirty="0" smtClean="0"/>
              <a:t>Veterans Affairs program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 year old </a:t>
            </a:r>
            <a:r>
              <a:rPr lang="en-US" dirty="0" err="1" smtClean="0"/>
              <a:t>Chicana</a:t>
            </a:r>
            <a:r>
              <a:rPr lang="en-US" dirty="0" smtClean="0"/>
              <a:t> female from Texas</a:t>
            </a:r>
          </a:p>
          <a:p>
            <a:r>
              <a:rPr lang="en-US" dirty="0" smtClean="0"/>
              <a:t>Single parent</a:t>
            </a:r>
          </a:p>
          <a:p>
            <a:r>
              <a:rPr lang="en-US" dirty="0" smtClean="0"/>
              <a:t>On aircraft carrier</a:t>
            </a:r>
          </a:p>
          <a:p>
            <a:r>
              <a:rPr lang="en-US" dirty="0" smtClean="0"/>
              <a:t>Never home</a:t>
            </a:r>
          </a:p>
          <a:p>
            <a:r>
              <a:rPr lang="en-US" dirty="0" smtClean="0"/>
              <a:t>Concerned about attachment and child’s development</a:t>
            </a:r>
          </a:p>
          <a:p>
            <a:r>
              <a:rPr lang="en-US" dirty="0" smtClean="0"/>
              <a:t>Responsive to problem solving psycho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Ricardo Carrillo, PhD</a:t>
            </a:r>
          </a:p>
          <a:p>
            <a:r>
              <a:rPr lang="en-US" dirty="0" smtClean="0"/>
              <a:t>559 804 1671</a:t>
            </a:r>
          </a:p>
          <a:p>
            <a:r>
              <a:rPr lang="en-US" dirty="0" smtClean="0">
                <a:hlinkClick r:id="rId2"/>
              </a:rPr>
              <a:t>rcarrillo03@comcast.net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www.ricardocarrillophd.com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National Latino Alliance for the </a:t>
            </a:r>
            <a:r>
              <a:rPr lang="en-US" dirty="0" err="1" smtClean="0"/>
              <a:t>Ellimnation</a:t>
            </a:r>
            <a:r>
              <a:rPr lang="en-US" dirty="0" smtClean="0"/>
              <a:t> of Domestic Violence: </a:t>
            </a:r>
            <a:r>
              <a:rPr lang="en-US" dirty="0" smtClean="0">
                <a:hlinkClick r:id="rId4"/>
              </a:rPr>
              <a:t>www.DValianza.org</a:t>
            </a:r>
            <a:endParaRPr lang="en-US" dirty="0" smtClean="0"/>
          </a:p>
          <a:p>
            <a:r>
              <a:rPr lang="en-US" dirty="0" smtClean="0"/>
              <a:t>National Compadres Network: </a:t>
            </a:r>
            <a:r>
              <a:rPr lang="en-US" dirty="0" smtClean="0">
                <a:hlinkClick r:id="rId5"/>
              </a:rPr>
              <a:t>www.nationalcompadresnetwork.com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Grief and Loss</a:t>
            </a:r>
          </a:p>
          <a:p>
            <a:r>
              <a:rPr lang="en-US" dirty="0" smtClean="0"/>
              <a:t>Deployment</a:t>
            </a:r>
          </a:p>
          <a:p>
            <a:r>
              <a:rPr lang="en-US" dirty="0" smtClean="0"/>
              <a:t>Divorce</a:t>
            </a:r>
          </a:p>
          <a:p>
            <a:r>
              <a:rPr lang="en-US" dirty="0" smtClean="0"/>
              <a:t>Rigid communication styles</a:t>
            </a:r>
          </a:p>
          <a:p>
            <a:r>
              <a:rPr lang="en-US" dirty="0" smtClean="0"/>
              <a:t>Aftermath of brain and other injuries</a:t>
            </a:r>
          </a:p>
          <a:p>
            <a:r>
              <a:rPr lang="en-US" dirty="0" smtClean="0"/>
              <a:t>Policies that advocate to “refrain from discussing issues related to deployment.”</a:t>
            </a:r>
          </a:p>
          <a:p>
            <a:r>
              <a:rPr lang="en-US" dirty="0" smtClean="0"/>
              <a:t>Attachment disorders</a:t>
            </a:r>
          </a:p>
          <a:p>
            <a:r>
              <a:rPr lang="en-US" dirty="0" smtClean="0"/>
              <a:t>Co occurring conditions</a:t>
            </a:r>
          </a:p>
          <a:p>
            <a:r>
              <a:rPr lang="en-US" dirty="0" smtClean="0"/>
              <a:t>Violence, chemical dependency, trauma, PTSD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Grief and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practice of dealing with the real and imaged loss of individual family members while in active duty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Deployment</a:t>
            </a:r>
          </a:p>
          <a:p>
            <a:r>
              <a:rPr lang="en-US" dirty="0" smtClean="0"/>
              <a:t>Divorce</a:t>
            </a:r>
          </a:p>
          <a:p>
            <a:endParaRPr lang="en-US" dirty="0" smtClean="0"/>
          </a:p>
          <a:p>
            <a:r>
              <a:rPr lang="en-US" dirty="0" smtClean="0"/>
              <a:t>Military member</a:t>
            </a:r>
          </a:p>
          <a:p>
            <a:r>
              <a:rPr lang="en-US" dirty="0" smtClean="0"/>
              <a:t>Spouse </a:t>
            </a:r>
          </a:p>
          <a:p>
            <a:r>
              <a:rPr lang="en-US" dirty="0" smtClean="0"/>
              <a:t>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Concussive Brain Disorders, PTDS, other types of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diagnostic work ups crucial</a:t>
            </a:r>
          </a:p>
          <a:p>
            <a:endParaRPr lang="en-US" dirty="0" smtClean="0"/>
          </a:p>
          <a:p>
            <a:r>
              <a:rPr lang="en-US" dirty="0" smtClean="0"/>
              <a:t>Effects, short term and long term from disabling injuries</a:t>
            </a:r>
          </a:p>
          <a:p>
            <a:endParaRPr lang="en-US" dirty="0" smtClean="0"/>
          </a:p>
          <a:p>
            <a:r>
              <a:rPr lang="en-US" dirty="0" smtClean="0"/>
              <a:t>Specialized treatment for specific injuries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PTSD, multiple approaches offered and limitations to finding referral sources.</a:t>
            </a:r>
          </a:p>
          <a:p>
            <a:r>
              <a:rPr lang="en-US" dirty="0" smtClean="0"/>
              <a:t>Co occurring disorders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Traumatic Stress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behavioral approaches</a:t>
            </a:r>
          </a:p>
          <a:p>
            <a:endParaRPr lang="en-US" dirty="0" smtClean="0"/>
          </a:p>
          <a:p>
            <a:r>
              <a:rPr lang="en-US" dirty="0" smtClean="0"/>
              <a:t>Prolonged Exposure therapy</a:t>
            </a:r>
          </a:p>
          <a:p>
            <a:endParaRPr lang="en-US" dirty="0" smtClean="0"/>
          </a:p>
          <a:p>
            <a:r>
              <a:rPr lang="en-US" dirty="0" smtClean="0"/>
              <a:t>Virtual Realty research (Navy)</a:t>
            </a:r>
          </a:p>
          <a:p>
            <a:endParaRPr lang="en-US" dirty="0" smtClean="0"/>
          </a:p>
          <a:p>
            <a:r>
              <a:rPr lang="en-US" dirty="0" smtClean="0"/>
              <a:t>EMDR- eye movement desensitization and reprocessing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Traumatic event &amp; core psychological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Wilson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Biological: brain, CNS, sympathetic system</a:t>
            </a:r>
          </a:p>
          <a:p>
            <a:endParaRPr lang="en-US" dirty="0" smtClean="0"/>
          </a:p>
          <a:p>
            <a:r>
              <a:rPr lang="en-US" dirty="0" smtClean="0"/>
              <a:t>Neuroendocrine system</a:t>
            </a:r>
          </a:p>
          <a:p>
            <a:endParaRPr lang="en-US" dirty="0" smtClean="0"/>
          </a:p>
          <a:p>
            <a:r>
              <a:rPr lang="en-US" dirty="0" err="1" smtClean="0"/>
              <a:t>Serotonergic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Psychology</a:t>
            </a:r>
          </a:p>
          <a:p>
            <a:r>
              <a:rPr lang="en-US" dirty="0" smtClean="0"/>
              <a:t>Learning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Cognitive </a:t>
            </a:r>
          </a:p>
          <a:p>
            <a:r>
              <a:rPr lang="en-US" dirty="0" smtClean="0"/>
              <a:t>Perceptions</a:t>
            </a:r>
          </a:p>
          <a:p>
            <a:r>
              <a:rPr lang="en-US" dirty="0" smtClean="0"/>
              <a:t>Self-ego processes</a:t>
            </a:r>
          </a:p>
          <a:p>
            <a:r>
              <a:rPr lang="en-US" dirty="0" smtClean="0"/>
              <a:t>Personality </a:t>
            </a:r>
          </a:p>
          <a:p>
            <a:r>
              <a:rPr lang="en-US" dirty="0" smtClean="0"/>
              <a:t>Emotions</a:t>
            </a:r>
          </a:p>
          <a:p>
            <a:r>
              <a:rPr lang="en-US" dirty="0" err="1" smtClean="0"/>
              <a:t>Unc</a:t>
            </a:r>
            <a:r>
              <a:rPr lang="en-US" dirty="0" smtClean="0"/>
              <a:t> mental processes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Ptsd</a:t>
            </a:r>
            <a:r>
              <a:rPr lang="en-US" dirty="0" smtClean="0"/>
              <a:t> </a:t>
            </a:r>
            <a:r>
              <a:rPr lang="en-US" dirty="0" err="1" smtClean="0"/>
              <a:t>sx</a:t>
            </a:r>
            <a:r>
              <a:rPr lang="en-US" dirty="0" smtClean="0"/>
              <a:t> clusters not present prior to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Reexperiencing  traumatic memory</a:t>
            </a:r>
          </a:p>
          <a:p>
            <a:endParaRPr lang="en-US" dirty="0" smtClean="0"/>
          </a:p>
          <a:p>
            <a:r>
              <a:rPr lang="en-US" dirty="0" smtClean="0"/>
              <a:t>Avoidance –numbing (coping)</a:t>
            </a:r>
          </a:p>
          <a:p>
            <a:endParaRPr lang="en-US" dirty="0" smtClean="0"/>
          </a:p>
          <a:p>
            <a:r>
              <a:rPr lang="en-US" dirty="0" smtClean="0"/>
              <a:t>Hyper arousal  (physiological)</a:t>
            </a:r>
          </a:p>
          <a:p>
            <a:endParaRPr lang="en-US" dirty="0" smtClean="0"/>
          </a:p>
          <a:p>
            <a:r>
              <a:rPr lang="en-US" dirty="0" smtClean="0"/>
              <a:t>Self (ego processes) identity</a:t>
            </a:r>
          </a:p>
          <a:p>
            <a:endParaRPr lang="en-US" dirty="0" smtClean="0"/>
          </a:p>
          <a:p>
            <a:r>
              <a:rPr lang="en-US" dirty="0" smtClean="0"/>
              <a:t>Interpersonal (affiliation) and attachment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Synergistic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adaptation</a:t>
            </a:r>
          </a:p>
          <a:p>
            <a:r>
              <a:rPr lang="en-US" dirty="0" smtClean="0"/>
              <a:t>Dsyregulated affects</a:t>
            </a:r>
          </a:p>
          <a:p>
            <a:r>
              <a:rPr lang="en-US" dirty="0" smtClean="0"/>
              <a:t>Personality alterations (</a:t>
            </a:r>
            <a:r>
              <a:rPr lang="en-US" dirty="0" err="1" smtClean="0"/>
              <a:t>personaltiy,ego,self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Altered interpersonal processes (detachment, loss of intimacy, alienation)</a:t>
            </a:r>
          </a:p>
          <a:p>
            <a:r>
              <a:rPr lang="en-US" dirty="0" smtClean="0"/>
              <a:t>Co morbidity</a:t>
            </a:r>
          </a:p>
          <a:p>
            <a:r>
              <a:rPr lang="en-US" dirty="0" smtClean="0"/>
              <a:t>Health related effects</a:t>
            </a:r>
          </a:p>
          <a:p>
            <a:r>
              <a:rPr lang="en-US" dirty="0" smtClean="0"/>
              <a:t>Life course trajectory (developmental patterns</a:t>
            </a:r>
          </a:p>
          <a:p>
            <a:r>
              <a:rPr lang="en-US" dirty="0" smtClean="0"/>
              <a:t>Recovery &amp; healing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518</Words>
  <Application>Microsoft Office PowerPoint</Application>
  <PresentationFormat>On-screen Show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Clinical Practice with Military Families</vt:lpstr>
      <vt:lpstr>Getting Paid  </vt:lpstr>
      <vt:lpstr>Relevant Issues</vt:lpstr>
      <vt:lpstr>Grief and Loss</vt:lpstr>
      <vt:lpstr>Concussive Brain Disorders, PTDS, other types of injuries</vt:lpstr>
      <vt:lpstr>Post Traumatic Stress Disorder</vt:lpstr>
      <vt:lpstr>Traumatic event &amp; core psychological process</vt:lpstr>
      <vt:lpstr>Ptsd sx clusters not present prior to trauma</vt:lpstr>
      <vt:lpstr>Synergistic syndrome</vt:lpstr>
      <vt:lpstr>INTEGRATION</vt:lpstr>
      <vt:lpstr>Clinical Practice</vt:lpstr>
      <vt:lpstr>Case studies</vt:lpstr>
      <vt:lpstr>Tom</vt:lpstr>
      <vt:lpstr>mark</vt:lpstr>
      <vt:lpstr>David</vt:lpstr>
      <vt:lpstr>David’s Mask</vt:lpstr>
      <vt:lpstr>Children’s mascaras</vt:lpstr>
      <vt:lpstr>Slide 18</vt:lpstr>
      <vt:lpstr>Slide 19</vt:lpstr>
      <vt:lpstr>Marcie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Practice with Military Families</dc:title>
  <dc:creator>Stella</dc:creator>
  <cp:lastModifiedBy>ricocar</cp:lastModifiedBy>
  <cp:revision>11</cp:revision>
  <dcterms:created xsi:type="dcterms:W3CDTF">2009-09-18T19:17:39Z</dcterms:created>
  <dcterms:modified xsi:type="dcterms:W3CDTF">2009-09-23T05:29:52Z</dcterms:modified>
</cp:coreProperties>
</file>